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4"/>
  </p:notesMasterIdLst>
  <p:sldIdLst>
    <p:sldId id="281" r:id="rId2"/>
    <p:sldId id="321" r:id="rId3"/>
    <p:sldId id="322" r:id="rId4"/>
    <p:sldId id="323" r:id="rId5"/>
    <p:sldId id="324" r:id="rId6"/>
    <p:sldId id="325" r:id="rId7"/>
    <p:sldId id="320" r:id="rId8"/>
    <p:sldId id="309" r:id="rId9"/>
    <p:sldId id="317" r:id="rId10"/>
    <p:sldId id="318" r:id="rId11"/>
    <p:sldId id="316" r:id="rId12"/>
    <p:sldId id="313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6E8FA6E-D87F-48E9-BEF3-563678A929B0}">
          <p14:sldIdLst>
            <p14:sldId id="281"/>
            <p14:sldId id="321"/>
            <p14:sldId id="322"/>
            <p14:sldId id="323"/>
            <p14:sldId id="324"/>
            <p14:sldId id="325"/>
            <p14:sldId id="320"/>
            <p14:sldId id="309"/>
            <p14:sldId id="317"/>
            <p14:sldId id="318"/>
            <p14:sldId id="316"/>
            <p14:sldId id="3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08" autoAdjust="0"/>
  </p:normalViewPr>
  <p:slideViewPr>
    <p:cSldViewPr>
      <p:cViewPr varScale="1">
        <p:scale>
          <a:sx n="109" d="100"/>
          <a:sy n="109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8FD9-04B8-4E01-9807-B85C03E007C1}" type="datetime1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63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17.10.2022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58314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17.10.2022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999173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17.10.2022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2636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17.10.2022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523214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17.10.2022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3295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2CB9-ED9C-4CF1-BC06-EA603FD3D1E7}" type="datetime1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53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1DDB-9876-4D82-929B-2737A7D43DCE}" type="datetime1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20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6250-3A10-45D9-AC0E-C3B22CB538ED}" type="datetime1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03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4802-542D-4DB5-906B-B0E06A2CCF72}" type="datetime1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672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862C-918E-44A8-8AF1-AE8BA442FAAC}" type="datetime1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4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E4CF-C23B-4DB5-B0E7-78688EC0CA34}" type="datetime1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8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792E-F800-4313-87E8-71BCAB9E81D9}" type="datetime1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84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7FC5-B597-47EC-B860-71ED5DDA30B6}" type="datetime1">
              <a:rPr lang="ru-RU" smtClean="0"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81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D10-93BE-4D1E-878F-B9B1921BCEA4}" type="datetime1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00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74E2-ED96-4C1A-A3EB-504E48234F89}" type="datetime1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3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17.10.2022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8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753045" y="2086591"/>
            <a:ext cx="769104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нормативно-правового обеспечения деятельности психологической службы в образовательной организации</a:t>
            </a:r>
            <a:endParaRPr lang="ru-RU" sz="36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араллелограмм 27"/>
          <p:cNvSpPr/>
          <p:nvPr/>
        </p:nvSpPr>
        <p:spPr>
          <a:xfrm>
            <a:off x="7526570" y="4898466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араллелограмм 18"/>
          <p:cNvSpPr/>
          <p:nvPr/>
        </p:nvSpPr>
        <p:spPr>
          <a:xfrm>
            <a:off x="418019" y="2014384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араллелограмм 22"/>
          <p:cNvSpPr/>
          <p:nvPr/>
        </p:nvSpPr>
        <p:spPr>
          <a:xfrm>
            <a:off x="664178" y="1641498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8223269" y="450955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араллелограмм 35"/>
          <p:cNvSpPr/>
          <p:nvPr/>
        </p:nvSpPr>
        <p:spPr>
          <a:xfrm>
            <a:off x="8100392" y="19222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7941532" y="1582356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75268"/>
            <a:ext cx="7142153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endParaRPr lang="ru-RU" sz="1200" b="1" dirty="0" smtClean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«Центр диагностики и консультирования» Краснодарского края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32" y="265765"/>
            <a:ext cx="859611" cy="88704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059832" y="5537204"/>
            <a:ext cx="4744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Максакова Светлана 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Александровна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ГБУ «Центр диагностики и консультирования» Краснодарского края</a:t>
            </a:r>
            <a:endParaRPr lang="ru-RU" alt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88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375088" y="654358"/>
            <a:ext cx="7517392" cy="83158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реестр, психодиагностических методик, вызывающих доверие профессионального сообщества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980013"/>
              </p:ext>
            </p:extLst>
          </p:nvPr>
        </p:nvGraphicFramePr>
        <p:xfrm>
          <a:off x="861646" y="1933822"/>
          <a:ext cx="8102842" cy="4387977"/>
        </p:xfrm>
        <a:graphic>
          <a:graphicData uri="http://schemas.openxmlformats.org/drawingml/2006/table">
            <a:tbl>
              <a:tblPr firstRow="1" firstCol="1" bandRow="1"/>
              <a:tblGrid>
                <a:gridCol w="3998386">
                  <a:extLst>
                    <a:ext uri="{9D8B030D-6E8A-4147-A177-3AD203B41FA5}">
                      <a16:colId xmlns:a16="http://schemas.microsoft.com/office/drawing/2014/main" val="3998037691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25867856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Профессиональная направленность, мотивация, </a:t>
                      </a:r>
                      <a:endParaRPr lang="ru-RU" sz="1800" b="1" i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характерологические 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</a:t>
                      </a:r>
                      <a:endParaRPr lang="ru-RU" sz="1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31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методики, название методики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Целевая группа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838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Опросник «Тенденции в принятии решений»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русскоязычная Версия опросника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TheDecision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Tendencies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Inventory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авторы оригинальной версии Р.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Мисурака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соавт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Норма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нормотипичные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дети и подростки с нормативным кризисом взросления)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113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«Шкалы академической мотивации школьников (ШАМШ)»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Гордеева, О.А. Сычев, Е.Н. Осин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(+для студентов колледжа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Норма (нормотипичные дети и подростки с нормативным кризисом взросления)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9208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Тест структуры интеллекта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Амтхауэра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914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55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908720"/>
            <a:ext cx="5040560" cy="563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араллелограмм 26"/>
          <p:cNvSpPr/>
          <p:nvPr/>
        </p:nvSpPr>
        <p:spPr>
          <a:xfrm>
            <a:off x="508873" y="618247"/>
            <a:ext cx="513117" cy="36003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араллелограмм 18"/>
          <p:cNvSpPr/>
          <p:nvPr/>
        </p:nvSpPr>
        <p:spPr>
          <a:xfrm>
            <a:off x="657767" y="2117840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араллелограмм 22"/>
          <p:cNvSpPr/>
          <p:nvPr/>
        </p:nvSpPr>
        <p:spPr>
          <a:xfrm>
            <a:off x="355632" y="2309647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2" name="Параллелограмм 31"/>
          <p:cNvSpPr/>
          <p:nvPr/>
        </p:nvSpPr>
        <p:spPr>
          <a:xfrm>
            <a:off x="7035056" y="4513138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6" name="Параллелограмм 35"/>
          <p:cNvSpPr/>
          <p:nvPr/>
        </p:nvSpPr>
        <p:spPr>
          <a:xfrm>
            <a:off x="7393418" y="92225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Параллелограмм 36"/>
          <p:cNvSpPr/>
          <p:nvPr/>
        </p:nvSpPr>
        <p:spPr>
          <a:xfrm>
            <a:off x="7587860" y="151093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8" name="Параллелограмм 37"/>
          <p:cNvSpPr/>
          <p:nvPr/>
        </p:nvSpPr>
        <p:spPr>
          <a:xfrm>
            <a:off x="7695552" y="172442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Параллелограмм 28"/>
          <p:cNvSpPr/>
          <p:nvPr/>
        </p:nvSpPr>
        <p:spPr>
          <a:xfrm>
            <a:off x="7443866" y="3866598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66302" y="5665378"/>
            <a:ext cx="383523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50496" y="4580918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://cdik-center.ru/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200" b="1" dirty="0" smtClean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8 (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861</a:t>
            </a: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) 992-66-73</a:t>
            </a:r>
            <a:endParaRPr lang="en-US" altLang="ru-RU" sz="2200" b="1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 почта: </a:t>
            </a:r>
            <a:r>
              <a:rPr lang="en-US" altLang="ru-RU" sz="2200" b="1" dirty="0" err="1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diagn</a:t>
            </a: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omo</a:t>
            </a: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200" b="1" dirty="0" err="1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en-US" altLang="ru-RU" sz="2200" b="1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defRPr/>
            </a:pPr>
            <a:endParaRPr lang="ru-RU" altLang="ru-RU" sz="2200" b="1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334" y="1041736"/>
            <a:ext cx="3995936" cy="299695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889420" y="63013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978" y="234752"/>
            <a:ext cx="859611" cy="8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429" y="1272226"/>
            <a:ext cx="7073442" cy="50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4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596" y="1152908"/>
            <a:ext cx="3689272" cy="51135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52908"/>
            <a:ext cx="3689272" cy="511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10872"/>
            <a:ext cx="6589199" cy="5287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900" y="1634266"/>
            <a:ext cx="7344564" cy="474706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8 августа 2013 г.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678 «Об утверждении номенклатуры должностей педагогических работников организаций, осуществляющих образовательную деятельность, должностей руководителей образовательных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организаций»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6 октября 2009 г. № 373 "Об утверждении и введении в действие федерального государственного образовательного стандарта начального общего образования»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декабря 2010 г. № 1897 «Об утверждении федерального государственного образовательного стандарта основного общего образования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мая 2012 г. № 413 "Об утверждении федерального государственного образовательного стандарта среднего общего образования"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«Педагог-психолог (психолог в сфере образования)»,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Минтруда России от 24 июля 2015 г. №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514н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5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235" y="2135334"/>
            <a:ext cx="6864618" cy="3644244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включает в себя: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1) психолого-педагогическое консультирование обучающихся, их родителей (законных представителей) и педагогических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2) коррекционно-развивающие и компенсирующие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3) помощь в профориентации и социальной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помощь оказывается детям на основании заявления или согласия в письменной форме их родителей (законных представителей).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375088" y="654358"/>
            <a:ext cx="7517392" cy="8315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деятельность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10872"/>
            <a:ext cx="7272808" cy="5287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психологической помощи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900" y="1634266"/>
            <a:ext cx="7344564" cy="474706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(просветительские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программы</a:t>
            </a:r>
          </a:p>
          <a:p>
            <a:pPr>
              <a:lnSpc>
                <a:spcPct val="11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программы</a:t>
            </a:r>
          </a:p>
          <a:p>
            <a:pPr>
              <a:lnSpc>
                <a:spcPct val="11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программы</a:t>
            </a:r>
          </a:p>
          <a:p>
            <a:pPr>
              <a:lnSpc>
                <a:spcPct val="11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развития психологической службы в системе образования</a:t>
            </a:r>
          </a:p>
          <a:p>
            <a:pPr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48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897515" y="2614392"/>
            <a:ext cx="76910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 инструментарий </a:t>
            </a:r>
            <a:endParaRPr lang="ru-RU" sz="36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педагога-психолога</a:t>
            </a:r>
            <a:endParaRPr lang="ru-RU" sz="36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араллелограмм 27"/>
          <p:cNvSpPr/>
          <p:nvPr/>
        </p:nvSpPr>
        <p:spPr>
          <a:xfrm>
            <a:off x="7526570" y="4898466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араллелограмм 18"/>
          <p:cNvSpPr/>
          <p:nvPr/>
        </p:nvSpPr>
        <p:spPr>
          <a:xfrm>
            <a:off x="418019" y="2014384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араллелограмм 22"/>
          <p:cNvSpPr/>
          <p:nvPr/>
        </p:nvSpPr>
        <p:spPr>
          <a:xfrm>
            <a:off x="664178" y="1641498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8223269" y="450955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араллелограмм 35"/>
          <p:cNvSpPr/>
          <p:nvPr/>
        </p:nvSpPr>
        <p:spPr>
          <a:xfrm>
            <a:off x="8100392" y="19222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7941532" y="1582356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75268"/>
            <a:ext cx="7142153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endParaRPr lang="ru-RU" sz="1200" b="1" dirty="0" smtClean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«Центр диагностики и консультирования» Краснодарского края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32" y="265765"/>
            <a:ext cx="859611" cy="88704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059832" y="5537204"/>
            <a:ext cx="4744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Коровина Марина Александровна,</a:t>
            </a:r>
          </a:p>
          <a:p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ГБУ «Центр диагностики и консультирования» Краснодарского края</a:t>
            </a:r>
            <a:endParaRPr lang="ru-RU" alt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94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375088" y="654358"/>
            <a:ext cx="7517392" cy="83158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реестр, психодиагностических методик, вызывающих доверие профессионального сообщества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882152"/>
              </p:ext>
            </p:extLst>
          </p:nvPr>
        </p:nvGraphicFramePr>
        <p:xfrm>
          <a:off x="822409" y="1923360"/>
          <a:ext cx="8136904" cy="3660291"/>
        </p:xfrm>
        <a:graphic>
          <a:graphicData uri="http://schemas.openxmlformats.org/drawingml/2006/table">
            <a:tbl>
              <a:tblPr firstRow="1" firstCol="1" bandRow="1"/>
              <a:tblGrid>
                <a:gridCol w="3822327">
                  <a:extLst>
                    <a:ext uri="{9D8B030D-6E8A-4147-A177-3AD203B41FA5}">
                      <a16:colId xmlns:a16="http://schemas.microsoft.com/office/drawing/2014/main" val="3659728612"/>
                    </a:ext>
                  </a:extLst>
                </a:gridCol>
                <a:gridCol w="4314577">
                  <a:extLst>
                    <a:ext uri="{9D8B030D-6E8A-4147-A177-3AD203B41FA5}">
                      <a16:colId xmlns:a16="http://schemas.microsoft.com/office/drawing/2014/main" val="4032633791"/>
                    </a:ext>
                  </a:extLst>
                </a:gridCol>
              </a:tblGrid>
              <a:tr h="2301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Социальное развитие и морально-ценностная сфера</a:t>
                      </a:r>
                      <a:endParaRPr lang="ru-RU" sz="1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956140"/>
                  </a:ext>
                </a:extLst>
              </a:tr>
              <a:tr h="3735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методики, название методики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Целевая группа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854384"/>
                  </a:ext>
                </a:extLst>
              </a:tr>
              <a:tr h="645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Опросник «Готовность подростков к самостоятельной жизни»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Норма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нормотипичные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дети и подростки с нормативным кризисом взросления)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682627"/>
                  </a:ext>
                </a:extLst>
              </a:tr>
              <a:tr h="2150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Опросник «Поведенческие особенности антисоциальной креативности»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Русскоязычная версия опросника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Malevolent Creativity Behavior Scale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разработанного под руководством М. Ранко)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3200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Норма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нормотипичные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дети и подростки с нормативным кризисом взросления)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3495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3200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Подростки с ненормативными кризисами взросления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3495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3200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Несовершеннолетние обучающиеся, признанные подозреваемыми, обвиняемы ми или подсудимыми по уголовному делу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3495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3200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с отклонениями в поведении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529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55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375088" y="654358"/>
            <a:ext cx="7517392" cy="83158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реестр, психодиагностических методик, вызывающих доверие профессионального сообщества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76682"/>
              </p:ext>
            </p:extLst>
          </p:nvPr>
        </p:nvGraphicFramePr>
        <p:xfrm>
          <a:off x="755576" y="1923360"/>
          <a:ext cx="8208913" cy="4108958"/>
        </p:xfrm>
        <a:graphic>
          <a:graphicData uri="http://schemas.openxmlformats.org/drawingml/2006/table">
            <a:tbl>
              <a:tblPr firstRow="1" firstCol="1" bandRow="1"/>
              <a:tblGrid>
                <a:gridCol w="3856156">
                  <a:extLst>
                    <a:ext uri="{9D8B030D-6E8A-4147-A177-3AD203B41FA5}">
                      <a16:colId xmlns:a16="http://schemas.microsoft.com/office/drawing/2014/main" val="3818589290"/>
                    </a:ext>
                  </a:extLst>
                </a:gridCol>
                <a:gridCol w="4352757">
                  <a:extLst>
                    <a:ext uri="{9D8B030D-6E8A-4147-A177-3AD203B41FA5}">
                      <a16:colId xmlns:a16="http://schemas.microsoft.com/office/drawing/2014/main" val="17786860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Эмоционально-личностная сфера</a:t>
                      </a:r>
                      <a:endParaRPr lang="ru-RU" sz="1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590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методики, название методики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Целевая группа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146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Шкала безнадежности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Hopeless ness Scale, Beck et al. 1974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с отклонениями в поведении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Подростки с ненормативными кризисами взросления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8942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Дифференциальный опросник переживания одиночества (ДОПО-3к), Осин Е.Н., Леонтьев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Д.А.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с отклонениями в поведении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Подростки с ненормативными кризисами взросления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103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Опросник склонности к агрессии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Басса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-Перри «BPAQ»,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С.Н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Ениколопов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Н.П. Цибульский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с отклонениями в поведении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Подростки с ненормативными кризисами взросления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7141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Многомерная шкала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перфекционизма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Фроста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Frost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1990), Ясная В.А.,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Ениколопов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С.Н.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с отклонениями в поведении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71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Подростки с ненормативными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кризисами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196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3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4152</TotalTime>
  <Words>804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Нормативно-правовые акты</vt:lpstr>
      <vt:lpstr>Психолого-педагогическая деятельность</vt:lpstr>
      <vt:lpstr>Программы психологической помощи</vt:lpstr>
      <vt:lpstr>Презентация PowerPoint</vt:lpstr>
      <vt:lpstr>Открытый реестр, психодиагностических методик, вызывающих доверие профессионального сообщества</vt:lpstr>
      <vt:lpstr>Открытый реестр, психодиагностических методик, вызывающих доверие профессионального сообщества</vt:lpstr>
      <vt:lpstr>Открытый реестр, психодиагностических методик, вызывающих доверие профессионального сообщества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303</cp:revision>
  <cp:lastPrinted>2016-10-28T09:22:46Z</cp:lastPrinted>
  <dcterms:created xsi:type="dcterms:W3CDTF">2014-12-22T09:35:09Z</dcterms:created>
  <dcterms:modified xsi:type="dcterms:W3CDTF">2022-10-17T08:21:15Z</dcterms:modified>
</cp:coreProperties>
</file>